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866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78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800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06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333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014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9282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829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84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586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644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1A5D9-028D-4F0A-A97B-C80B2CAD7049}" type="datetimeFigureOut">
              <a:rPr lang="fr-CA" smtClean="0"/>
              <a:t>2015-11-09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8ABE-FD90-4ED8-B5BE-CFAF28D4134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787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ppi.ioe.ac.uk/eppireviewer4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ppi.ioe.ac.uk/cms/LinkClick.aspx?fileticket=hQBu8y4uVwI%3D&amp;tabid=88" TargetMode="External"/><Relationship Id="rId2" Type="http://schemas.openxmlformats.org/officeDocument/2006/relationships/hyperlink" Target="https://owncloud.crires.ulaval.ca/index.php/s/urZ3GtNfn2EKpf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.ulaval.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Midi-Métho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/>
              <a:t>Initiation au logiciel EPPI-reviewer</a:t>
            </a:r>
          </a:p>
          <a:p>
            <a:r>
              <a:rPr lang="fr-CA" dirty="0" smtClean="0"/>
              <a:t>10 novembre 2015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21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6308" y="282956"/>
            <a:ext cx="10515600" cy="1325563"/>
          </a:xfrm>
        </p:spPr>
        <p:txBody>
          <a:bodyPr/>
          <a:lstStyle/>
          <a:p>
            <a:r>
              <a:rPr lang="fr-CA" dirty="0" smtClean="0"/>
              <a:t>2- </a:t>
            </a:r>
            <a:r>
              <a:rPr lang="fr-CA" b="1" dirty="0" smtClean="0"/>
              <a:t>Exportation de la recension de ERIC </a:t>
            </a:r>
            <a:r>
              <a:rPr lang="fr-CA" dirty="0" smtClean="0"/>
              <a:t>et</a:t>
            </a:r>
            <a:r>
              <a:rPr lang="fr-CA" b="1" dirty="0" smtClean="0"/>
              <a:t> </a:t>
            </a:r>
            <a:r>
              <a:rPr lang="fr-CA" dirty="0" smtClean="0"/>
              <a:t>importation dans EPPI-reviewer 4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CA" dirty="0" smtClean="0"/>
          </a:p>
          <a:p>
            <a:r>
              <a:rPr lang="fr-CA" dirty="0" smtClean="0"/>
              <a:t>Sélection des 5 résultats dans un dossier, cliquez sur le dossier +</a:t>
            </a:r>
          </a:p>
          <a:p>
            <a:endParaRPr lang="fr-CA" dirty="0"/>
          </a:p>
          <a:p>
            <a:r>
              <a:rPr lang="fr-CA" dirty="0" smtClean="0"/>
              <a:t>Cliquez sur                      dans la barre de menus</a:t>
            </a:r>
          </a:p>
          <a:p>
            <a:endParaRPr lang="fr-CA" dirty="0"/>
          </a:p>
          <a:p>
            <a:r>
              <a:rPr lang="fr-CA" dirty="0" smtClean="0"/>
              <a:t>Sélectionnez les 5 articles et cliquez sur</a:t>
            </a:r>
          </a:p>
          <a:p>
            <a:endParaRPr lang="fr-CA" dirty="0"/>
          </a:p>
          <a:p>
            <a:r>
              <a:rPr lang="fr-CA" dirty="0" smtClean="0"/>
              <a:t>Sauvegardez les articles en format RIS sur votre bureau en cliquant sur      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662" y="1690688"/>
            <a:ext cx="1556493" cy="17451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160" y="3266493"/>
            <a:ext cx="1441525" cy="58971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152" y="4128561"/>
            <a:ext cx="2528048" cy="8835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632" y="5464576"/>
            <a:ext cx="1647166" cy="52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2- Exportation de la recension de ERIC et</a:t>
            </a:r>
            <a:r>
              <a:rPr lang="fr-CA" b="1" dirty="0" smtClean="0"/>
              <a:t> importation dans EPPI-reviewer 4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le logiciel EPPI, cliquez sur l’icône d’importation</a:t>
            </a:r>
          </a:p>
          <a:p>
            <a:endParaRPr lang="fr-CA" dirty="0"/>
          </a:p>
          <a:p>
            <a:r>
              <a:rPr lang="fr-CA" dirty="0" smtClean="0"/>
              <a:t>Inclure les documents par défaut, s’ils n’apparaissent pas, sélectionnez  l’icone des documents inclus  </a:t>
            </a:r>
            <a:endParaRPr lang="fr-CA" dirty="0"/>
          </a:p>
        </p:txBody>
      </p:sp>
      <p:grpSp>
        <p:nvGrpSpPr>
          <p:cNvPr id="6" name="Groupe 5"/>
          <p:cNvGrpSpPr/>
          <p:nvPr/>
        </p:nvGrpSpPr>
        <p:grpSpPr>
          <a:xfrm>
            <a:off x="9021045" y="1282934"/>
            <a:ext cx="3323353" cy="1085381"/>
            <a:chOff x="8868647" y="1455312"/>
            <a:chExt cx="3323353" cy="1085381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427"/>
            <a:stretch/>
          </p:blipFill>
          <p:spPr>
            <a:xfrm>
              <a:off x="8868647" y="1690688"/>
              <a:ext cx="3323353" cy="850005"/>
            </a:xfrm>
            <a:prstGeom prst="rect">
              <a:avLst/>
            </a:prstGeom>
          </p:spPr>
        </p:pic>
        <p:sp>
          <p:nvSpPr>
            <p:cNvPr id="5" name="Ellipse 4"/>
            <p:cNvSpPr/>
            <p:nvPr/>
          </p:nvSpPr>
          <p:spPr>
            <a:xfrm>
              <a:off x="10027591" y="1455312"/>
              <a:ext cx="1005463" cy="98234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7409899" y="3235371"/>
            <a:ext cx="2630920" cy="1134184"/>
            <a:chOff x="6896464" y="3232110"/>
            <a:chExt cx="2630920" cy="1134184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367047"/>
              <a:ext cx="2440784" cy="999247"/>
            </a:xfrm>
            <a:prstGeom prst="rect">
              <a:avLst/>
            </a:prstGeom>
          </p:spPr>
        </p:pic>
        <p:sp>
          <p:nvSpPr>
            <p:cNvPr id="8" name="Ellipse 7"/>
            <p:cNvSpPr/>
            <p:nvPr/>
          </p:nvSpPr>
          <p:spPr>
            <a:xfrm>
              <a:off x="6896464" y="3232110"/>
              <a:ext cx="1005463" cy="98234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0894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 Création de codes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/>
          <a:lstStyle/>
          <a:p>
            <a:endParaRPr lang="fr-CA" dirty="0" smtClean="0"/>
          </a:p>
          <a:p>
            <a:r>
              <a:rPr lang="fr-CA" dirty="0" smtClean="0"/>
              <a:t>Nous allons ajouter un code pour spécifier les raisons de l’exclusion de nos articles.</a:t>
            </a:r>
          </a:p>
          <a:p>
            <a:pPr>
              <a:buFontTx/>
              <a:buChar char="-"/>
            </a:pPr>
            <a:r>
              <a:rPr lang="fr-CA" dirty="0" smtClean="0"/>
              <a:t>Clic droit sur le code </a:t>
            </a:r>
            <a:r>
              <a:rPr lang="fr-CA" i="1" dirty="0" smtClean="0">
                <a:solidFill>
                  <a:schemeClr val="accent6"/>
                </a:solidFill>
              </a:rPr>
              <a:t>Screening </a:t>
            </a:r>
            <a:r>
              <a:rPr lang="fr-CA" dirty="0" smtClean="0"/>
              <a:t>choisir </a:t>
            </a:r>
            <a:r>
              <a:rPr lang="fr-CA" i="1" dirty="0" smtClean="0"/>
              <a:t>add child code. </a:t>
            </a:r>
          </a:p>
          <a:p>
            <a:pPr>
              <a:buFontTx/>
              <a:buChar char="-"/>
            </a:pPr>
            <a:r>
              <a:rPr lang="fr-CA" dirty="0" smtClean="0"/>
              <a:t>Nommez le code Étude australienne</a:t>
            </a:r>
            <a:r>
              <a:rPr lang="fr-CA" i="1" dirty="0" smtClean="0"/>
              <a:t> </a:t>
            </a:r>
            <a:r>
              <a:rPr lang="fr-CA" dirty="0" smtClean="0"/>
              <a:t>et décrire le code comme «</a:t>
            </a:r>
            <a:r>
              <a:rPr lang="fr-CA" i="1" dirty="0" smtClean="0"/>
              <a:t>sont exclus tous les articles qui proviennent des pays scandinaves» </a:t>
            </a:r>
            <a:r>
              <a:rPr lang="fr-CA" dirty="0" smtClean="0"/>
              <a:t>puis cliquez sur </a:t>
            </a:r>
            <a:r>
              <a:rPr lang="fr-CA" i="1" dirty="0" smtClean="0"/>
              <a:t>Save.</a:t>
            </a:r>
          </a:p>
          <a:p>
            <a:pPr>
              <a:buFontTx/>
              <a:buChar char="-"/>
            </a:pPr>
            <a:endParaRPr lang="fr-CA" i="1" dirty="0"/>
          </a:p>
          <a:p>
            <a:pPr marL="0" indent="0">
              <a:buNone/>
            </a:pPr>
            <a:endParaRPr lang="fr-CA" i="1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068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 Création de codes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allons ajouter des codes que nous jugeons pertinents pour notre recherche.</a:t>
            </a:r>
          </a:p>
          <a:p>
            <a:endParaRPr lang="fr-CA" dirty="0" smtClean="0"/>
          </a:p>
          <a:p>
            <a:r>
              <a:rPr lang="fr-CA" dirty="0"/>
              <a:t>C</a:t>
            </a:r>
            <a:r>
              <a:rPr lang="fr-CA" dirty="0" smtClean="0"/>
              <a:t>lic droit sur le code </a:t>
            </a:r>
            <a:r>
              <a:rPr lang="fr-CA" i="1" dirty="0" smtClean="0"/>
              <a:t>Data Extraction </a:t>
            </a:r>
            <a:r>
              <a:rPr lang="fr-CA" dirty="0" smtClean="0"/>
              <a:t>choisir </a:t>
            </a:r>
            <a:r>
              <a:rPr lang="fr-CA" i="1" dirty="0" smtClean="0"/>
              <a:t>add child code. </a:t>
            </a:r>
            <a:r>
              <a:rPr lang="fr-CA" dirty="0" smtClean="0"/>
              <a:t>Nommez le code </a:t>
            </a:r>
            <a:r>
              <a:rPr lang="fr-CA" i="1" dirty="0" smtClean="0"/>
              <a:t>Interactions.</a:t>
            </a:r>
          </a:p>
          <a:p>
            <a:endParaRPr lang="fr-CA" dirty="0" smtClean="0"/>
          </a:p>
          <a:p>
            <a:r>
              <a:rPr lang="fr-CA" dirty="0"/>
              <a:t>C</a:t>
            </a:r>
            <a:r>
              <a:rPr lang="fr-CA" dirty="0" smtClean="0"/>
              <a:t>lic droit sur le code </a:t>
            </a:r>
            <a:r>
              <a:rPr lang="fr-CA" i="1" dirty="0" smtClean="0"/>
              <a:t>Interactions </a:t>
            </a:r>
            <a:r>
              <a:rPr lang="fr-CA" dirty="0" smtClean="0"/>
              <a:t>choisir </a:t>
            </a:r>
            <a:r>
              <a:rPr lang="fr-CA" i="1" dirty="0" smtClean="0"/>
              <a:t>add child code. </a:t>
            </a:r>
            <a:r>
              <a:rPr lang="fr-CA" dirty="0" smtClean="0"/>
              <a:t>Nommez le code </a:t>
            </a:r>
            <a:r>
              <a:rPr lang="fr-CA" i="1" dirty="0" smtClean="0"/>
              <a:t>Quel est le rôle du dialogue entre les acteurs?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63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3- Création de codes</a:t>
            </a:r>
            <a:endParaRPr lang="fr-CA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allons ajouter des codes que nous jugeons pertinents pour notre recherche.</a:t>
            </a:r>
          </a:p>
          <a:p>
            <a:endParaRPr lang="fr-CA" dirty="0" smtClean="0"/>
          </a:p>
          <a:p>
            <a:r>
              <a:rPr lang="fr-CA" dirty="0" smtClean="0"/>
              <a:t>Clic droit sur le code </a:t>
            </a:r>
            <a:r>
              <a:rPr lang="fr-CA" i="1" dirty="0" smtClean="0"/>
              <a:t>Data Extraction </a:t>
            </a:r>
            <a:r>
              <a:rPr lang="fr-CA" dirty="0" smtClean="0"/>
              <a:t>choisir </a:t>
            </a:r>
            <a:r>
              <a:rPr lang="fr-CA" i="1" dirty="0" smtClean="0"/>
              <a:t>add child code. </a:t>
            </a:r>
            <a:r>
              <a:rPr lang="fr-CA" dirty="0" smtClean="0"/>
              <a:t>Nommez le code </a:t>
            </a:r>
            <a:r>
              <a:rPr lang="fr-CA" i="1" dirty="0" smtClean="0"/>
              <a:t>Participants.</a:t>
            </a:r>
          </a:p>
          <a:p>
            <a:endParaRPr lang="fr-CA" dirty="0" smtClean="0"/>
          </a:p>
          <a:p>
            <a:r>
              <a:rPr lang="fr-CA" dirty="0"/>
              <a:t>C</a:t>
            </a:r>
            <a:r>
              <a:rPr lang="fr-CA" dirty="0" smtClean="0"/>
              <a:t>lic droit sur le code </a:t>
            </a:r>
            <a:r>
              <a:rPr lang="fr-CA" i="1" dirty="0" smtClean="0"/>
              <a:t>Participants </a:t>
            </a:r>
            <a:r>
              <a:rPr lang="fr-CA" dirty="0" smtClean="0"/>
              <a:t>choisir </a:t>
            </a:r>
            <a:r>
              <a:rPr lang="fr-CA" i="1" dirty="0" smtClean="0"/>
              <a:t>add child code. </a:t>
            </a:r>
            <a:r>
              <a:rPr lang="fr-CA" dirty="0" smtClean="0"/>
              <a:t>Nommez le code </a:t>
            </a:r>
            <a:r>
              <a:rPr lang="fr-CA" i="1" dirty="0" smtClean="0"/>
              <a:t>Qui sont les participants aux études?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4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Codage des documents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En cliquant sur l’icône           nous pouvons déjà exclure un document sur la base d’un premier </a:t>
            </a:r>
            <a:r>
              <a:rPr lang="fr-CA" i="1" dirty="0" smtClean="0"/>
              <a:t>balayage (screening) </a:t>
            </a:r>
            <a:r>
              <a:rPr lang="fr-CA" dirty="0" smtClean="0"/>
              <a:t>par le résumé (exclure dans le </a:t>
            </a:r>
            <a:r>
              <a:rPr lang="fr-CA" i="1" dirty="0" smtClean="0"/>
              <a:t>home panel </a:t>
            </a:r>
            <a:r>
              <a:rPr lang="fr-CA" dirty="0" smtClean="0"/>
              <a:t>ensuite).</a:t>
            </a:r>
          </a:p>
          <a:p>
            <a:endParaRPr lang="fr-CA" dirty="0" smtClean="0"/>
          </a:p>
          <a:p>
            <a:r>
              <a:rPr lang="fr-CA" dirty="0" smtClean="0"/>
              <a:t>Sur la base de la lecture du résumé attribuez le code </a:t>
            </a:r>
            <a:r>
              <a:rPr lang="fr-CA" i="1" dirty="0" smtClean="0"/>
              <a:t>Include </a:t>
            </a:r>
            <a:r>
              <a:rPr lang="fr-CA" dirty="0" smtClean="0"/>
              <a:t>aux trois autres articles.</a:t>
            </a:r>
          </a:p>
          <a:p>
            <a:endParaRPr lang="fr-CA" dirty="0"/>
          </a:p>
          <a:p>
            <a:r>
              <a:rPr lang="fr-CA" dirty="0" smtClean="0"/>
              <a:t>Importation des PDF des quatre articles via le lien </a:t>
            </a:r>
            <a:r>
              <a:rPr lang="fr-CA" i="1" dirty="0" smtClean="0"/>
              <a:t>URL</a:t>
            </a:r>
            <a:r>
              <a:rPr lang="fr-CA" dirty="0" smtClean="0"/>
              <a:t>.</a:t>
            </a:r>
          </a:p>
          <a:p>
            <a:r>
              <a:rPr lang="fr-CA" dirty="0" smtClean="0"/>
              <a:t>Des problèmes d’importation?</a:t>
            </a:r>
            <a:endParaRPr lang="fr-CA" dirty="0"/>
          </a:p>
          <a:p>
            <a:endParaRPr lang="fr-CA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83" b="953"/>
          <a:stretch/>
        </p:blipFill>
        <p:spPr>
          <a:xfrm>
            <a:off x="4376973" y="1825625"/>
            <a:ext cx="745575" cy="41529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44" y="4284159"/>
            <a:ext cx="2541620" cy="2027741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9298546" y="4919730"/>
            <a:ext cx="901522" cy="734095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38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Codage des documents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 smtClean="0"/>
              <a:t>Codage ligne par ligne pour le PDF vs Codage direct</a:t>
            </a:r>
          </a:p>
          <a:p>
            <a:endParaRPr lang="fr-CA" dirty="0"/>
          </a:p>
          <a:p>
            <a:r>
              <a:rPr lang="fr-CA" dirty="0" smtClean="0"/>
              <a:t>Dans l’article de Haigh, dans la section PDF, rechercher le terme </a:t>
            </a:r>
            <a:r>
              <a:rPr lang="fr-CA" i="1" dirty="0" smtClean="0"/>
              <a:t>dialogue</a:t>
            </a:r>
            <a:r>
              <a:rPr lang="fr-CA" dirty="0" smtClean="0"/>
              <a:t>. Codez cette partie du texte :</a:t>
            </a:r>
          </a:p>
          <a:p>
            <a:pPr marL="0" indent="0">
              <a:buNone/>
            </a:pPr>
            <a:r>
              <a:rPr lang="fr-CA" dirty="0" smtClean="0"/>
              <a:t>«</a:t>
            </a:r>
            <a:r>
              <a:rPr lang="en-US" dirty="0"/>
              <a:t>We suggest </a:t>
            </a:r>
            <a:r>
              <a:rPr lang="en-US" dirty="0" smtClean="0"/>
              <a:t>that visiting </a:t>
            </a:r>
            <a:r>
              <a:rPr lang="en-US" dirty="0"/>
              <a:t>lecturers who move from school to school to observe PSTE students </a:t>
            </a:r>
            <a:r>
              <a:rPr lang="en-US" dirty="0" smtClean="0"/>
              <a:t>are critical </a:t>
            </a:r>
            <a:r>
              <a:rPr lang="en-US" dirty="0"/>
              <a:t>in fostering a community of practice (Lave &amp; Wenger, 1991; Rogoff</a:t>
            </a:r>
            <a:r>
              <a:rPr lang="en-US" dirty="0" smtClean="0"/>
              <a:t>, 1994</a:t>
            </a:r>
            <a:r>
              <a:rPr lang="en-US" dirty="0"/>
              <a:t>). They can act as an arbiter and definer of good practice. They can also act </a:t>
            </a:r>
            <a:r>
              <a:rPr lang="en-US" dirty="0" smtClean="0"/>
              <a:t>as </a:t>
            </a:r>
            <a:r>
              <a:rPr lang="en-US" dirty="0"/>
              <a:t>moderators of standards, particularly when they participate in a three-way </a:t>
            </a:r>
            <a:r>
              <a:rPr lang="en-US" dirty="0" smtClean="0"/>
              <a:t>(</a:t>
            </a:r>
            <a:r>
              <a:rPr lang="en-US" dirty="0"/>
              <a:t>ST–AT–VL) triadic assessment dialogue where they can help to break down </a:t>
            </a:r>
            <a:r>
              <a:rPr lang="en-US" dirty="0" smtClean="0"/>
              <a:t>traditional </a:t>
            </a:r>
            <a:r>
              <a:rPr lang="en-US" dirty="0"/>
              <a:t>barriers between teachers, PSTE students and </a:t>
            </a:r>
            <a:r>
              <a:rPr lang="en-US" dirty="0" smtClean="0"/>
              <a:t>academics».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Codage direct: Assigner Beginning teachers (créer le code en </a:t>
            </a:r>
            <a:r>
              <a:rPr lang="en-US" i="1" dirty="0" smtClean="0"/>
              <a:t>child code </a:t>
            </a:r>
            <a:r>
              <a:rPr lang="en-US" dirty="0" smtClean="0"/>
              <a:t>pour </a:t>
            </a:r>
            <a:r>
              <a:rPr lang="en-US" i="1" dirty="0" smtClean="0"/>
              <a:t>Qui sont les participants?</a:t>
            </a:r>
            <a:r>
              <a:rPr lang="en-US" dirty="0" smtClean="0"/>
              <a:t>)</a:t>
            </a:r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00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Codage des documents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Article de Meegan</a:t>
            </a:r>
            <a:r>
              <a:rPr lang="fr-CA" dirty="0"/>
              <a:t> </a:t>
            </a:r>
            <a:r>
              <a:rPr lang="fr-CA" i="1" dirty="0" smtClean="0"/>
              <a:t>et al. </a:t>
            </a:r>
            <a:r>
              <a:rPr lang="fr-CA" dirty="0" smtClean="0"/>
              <a:t>(2013)</a:t>
            </a:r>
          </a:p>
          <a:p>
            <a:pPr marL="0" indent="0">
              <a:buNone/>
            </a:pPr>
            <a:endParaRPr lang="fr-CA" dirty="0" smtClean="0"/>
          </a:p>
          <a:p>
            <a:pPr>
              <a:buFontTx/>
              <a:buChar char="-"/>
            </a:pPr>
            <a:r>
              <a:rPr lang="fr-CA" dirty="0" smtClean="0"/>
              <a:t>Importer le PDF</a:t>
            </a:r>
          </a:p>
          <a:p>
            <a:pPr>
              <a:buFontTx/>
              <a:buChar char="-"/>
            </a:pPr>
            <a:endParaRPr lang="fr-CA" dirty="0"/>
          </a:p>
          <a:p>
            <a:pPr>
              <a:buFontTx/>
              <a:buChar char="-"/>
            </a:pPr>
            <a:r>
              <a:rPr lang="fr-CA" dirty="0" smtClean="0"/>
              <a:t>Coder dans le titre la première phrase de l’abstract</a:t>
            </a:r>
          </a:p>
          <a:p>
            <a:pPr>
              <a:buFontTx/>
              <a:buChar char="-"/>
            </a:pPr>
            <a:endParaRPr lang="fr-CA" dirty="0"/>
          </a:p>
          <a:p>
            <a:pPr>
              <a:buFontTx/>
              <a:buChar char="-"/>
            </a:pPr>
            <a:r>
              <a:rPr lang="fr-CA" dirty="0" smtClean="0"/>
              <a:t>Chercher dialogue dans le document. Aucun résultat.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05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Codage des documents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Article de Venn </a:t>
            </a:r>
            <a:r>
              <a:rPr lang="fr-CA" i="1" dirty="0" smtClean="0"/>
              <a:t>et al. </a:t>
            </a:r>
            <a:r>
              <a:rPr lang="fr-CA" dirty="0" smtClean="0"/>
              <a:t>(2002)</a:t>
            </a:r>
          </a:p>
          <a:p>
            <a:endParaRPr lang="fr-CA" dirty="0"/>
          </a:p>
          <a:p>
            <a:r>
              <a:rPr lang="fr-CA" dirty="0" smtClean="0"/>
              <a:t>Non disponible, la bibliothèque n’est pas abonné. </a:t>
            </a:r>
          </a:p>
          <a:p>
            <a:endParaRPr lang="fr-CA" dirty="0"/>
          </a:p>
          <a:p>
            <a:r>
              <a:rPr lang="fr-CA" dirty="0" smtClean="0"/>
              <a:t>Non disponible sur google scholar.</a:t>
            </a:r>
          </a:p>
          <a:p>
            <a:endParaRPr lang="fr-CA" dirty="0"/>
          </a:p>
          <a:p>
            <a:r>
              <a:rPr lang="fr-CA" dirty="0" smtClean="0"/>
              <a:t>L’exclure.</a:t>
            </a:r>
          </a:p>
        </p:txBody>
      </p:sp>
    </p:spTree>
    <p:extLst>
      <p:ext uri="{BB962C8B-B14F-4D97-AF65-F5344CB8AC3E}">
        <p14:creationId xmlns:p14="http://schemas.microsoft.com/office/powerpoint/2010/main" val="41104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4- Codage des documents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Texte de Zeegers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Coder dans le résumé:</a:t>
            </a:r>
          </a:p>
          <a:p>
            <a:pPr marL="0" indent="0">
              <a:buNone/>
            </a:pPr>
            <a:r>
              <a:rPr lang="en-US" dirty="0" smtClean="0"/>
              <a:t>Examination </a:t>
            </a:r>
            <a:r>
              <a:rPr lang="en-US" dirty="0"/>
              <a:t>of data provided by transcripts of </a:t>
            </a:r>
            <a:r>
              <a:rPr lang="en-US" dirty="0" smtClean="0"/>
              <a:t>focus groups </a:t>
            </a:r>
            <a:r>
              <a:rPr lang="en-US" dirty="0"/>
              <a:t>conducted with the students, mentors, community coordinators, and university </a:t>
            </a:r>
            <a:r>
              <a:rPr lang="en-US" dirty="0" smtClean="0"/>
              <a:t>teachers involved </a:t>
            </a:r>
            <a:r>
              <a:rPr lang="en-US" dirty="0"/>
              <a:t>in the programmes suggests possibilities that may serve to inform efforts to meet a </a:t>
            </a:r>
            <a:r>
              <a:rPr lang="en-US" dirty="0" smtClean="0"/>
              <a:t>major part </a:t>
            </a:r>
            <a:r>
              <a:rPr lang="en-US" dirty="0"/>
              <a:t>of the challenge to better prepare pre-service teachers in finding innovative and </a:t>
            </a:r>
            <a:r>
              <a:rPr lang="en-US" dirty="0" smtClean="0"/>
              <a:t>elevant ways to </a:t>
            </a:r>
            <a:r>
              <a:rPr lang="en-US" dirty="0"/>
              <a:t>improve practicum experience from the outset of undergraduate education.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Coder sous un nouveau </a:t>
            </a:r>
            <a:r>
              <a:rPr lang="fr-CA" i="1" dirty="0" smtClean="0"/>
              <a:t>child code</a:t>
            </a:r>
            <a:r>
              <a:rPr lang="fr-CA" dirty="0" smtClean="0"/>
              <a:t>, quels sont les effets du mentorat:</a:t>
            </a:r>
          </a:p>
          <a:p>
            <a:pPr marL="0" indent="0">
              <a:buNone/>
            </a:pPr>
            <a:r>
              <a:rPr lang="en-US" dirty="0" smtClean="0"/>
              <a:t>«those </a:t>
            </a:r>
            <a:r>
              <a:rPr lang="en-US" dirty="0"/>
              <a:t>involved </a:t>
            </a:r>
            <a:r>
              <a:rPr lang="en-US" dirty="0" smtClean="0"/>
              <a:t>in the </a:t>
            </a:r>
            <a:r>
              <a:rPr lang="en-US" dirty="0"/>
              <a:t>programme at the University of Ballarat have examined assumptions underlying participants</a:t>
            </a:r>
            <a:r>
              <a:rPr lang="en-US" dirty="0" smtClean="0"/>
              <a:t>’ roles </a:t>
            </a:r>
            <a:r>
              <a:rPr lang="en-US" dirty="0"/>
              <a:t>in relation to partnerships within communities of practice in relation to the roles of </a:t>
            </a:r>
            <a:r>
              <a:rPr lang="en-US" dirty="0" smtClean="0"/>
              <a:t>university and </a:t>
            </a:r>
            <a:r>
              <a:rPr lang="en-US" dirty="0"/>
              <a:t>educators in the field, as well as critically examining concepts of mentoring that guide </a:t>
            </a:r>
            <a:r>
              <a:rPr lang="en-US" dirty="0" smtClean="0"/>
              <a:t>reflection </a:t>
            </a:r>
            <a:r>
              <a:rPr lang="en-US" dirty="0"/>
              <a:t>on practice and scaffold student </a:t>
            </a:r>
            <a:r>
              <a:rPr lang="en-US" dirty="0" smtClean="0"/>
              <a:t>learning».</a:t>
            </a:r>
            <a:endParaRPr lang="en-US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873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Avant de débuter:</a:t>
            </a:r>
            <a:br>
              <a:rPr lang="fr-CA" dirty="0" smtClean="0"/>
            </a:br>
            <a:r>
              <a:rPr lang="fr-CA" dirty="0" smtClean="0"/>
              <a:t>Se créer un compte EPPI-Reviewer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Dans le fureteur Firefox: </a:t>
            </a:r>
            <a:r>
              <a:rPr lang="fr-CA" dirty="0" smtClean="0">
                <a:hlinkClick r:id="rId2"/>
              </a:rPr>
              <a:t>eppi.ioe.ac.uk/eppireviewer4/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Sous le logo cliquez sur «</a:t>
            </a:r>
            <a:r>
              <a:rPr lang="fr-CA" i="1" dirty="0" smtClean="0">
                <a:solidFill>
                  <a:schemeClr val="accent1"/>
                </a:solidFill>
              </a:rPr>
              <a:t>Click Here </a:t>
            </a:r>
            <a:r>
              <a:rPr lang="fr-CA" dirty="0" smtClean="0"/>
              <a:t>to create your account»</a:t>
            </a:r>
            <a:endParaRPr lang="en-US" b="1" dirty="0" smtClean="0"/>
          </a:p>
          <a:p>
            <a:endParaRPr lang="en-US" b="1" dirty="0"/>
          </a:p>
          <a:p>
            <a:r>
              <a:rPr lang="fr-CA" dirty="0" smtClean="0"/>
              <a:t>Validez votre compte par courriel.</a:t>
            </a:r>
          </a:p>
          <a:p>
            <a:endParaRPr lang="fr-CA" dirty="0" smtClean="0"/>
          </a:p>
          <a:p>
            <a:r>
              <a:rPr lang="fr-CA" dirty="0" smtClean="0"/>
              <a:t>Microsoft Silverlight s’installera au besoin.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2638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5- Extraction des résultats dans un rapport de fréquence.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Fréquence du résultat </a:t>
            </a:r>
            <a:r>
              <a:rPr lang="fr-CA" i="1" dirty="0" smtClean="0"/>
              <a:t>Interactions</a:t>
            </a:r>
            <a:r>
              <a:rPr lang="fr-CA" dirty="0" smtClean="0"/>
              <a:t> d’abord (Get Frequencies) </a:t>
            </a:r>
          </a:p>
          <a:p>
            <a:endParaRPr lang="fr-CA" dirty="0"/>
          </a:p>
          <a:p>
            <a:r>
              <a:rPr lang="fr-CA" dirty="0" smtClean="0"/>
              <a:t>Fréquence du résultat </a:t>
            </a:r>
            <a:r>
              <a:rPr lang="fr-CA" i="1" dirty="0" smtClean="0"/>
              <a:t>Interactions</a:t>
            </a:r>
            <a:r>
              <a:rPr lang="fr-CA" dirty="0" smtClean="0"/>
              <a:t> mais seulement pour les études où les participants sont des </a:t>
            </a:r>
            <a:r>
              <a:rPr lang="fr-CA" i="1" dirty="0" smtClean="0"/>
              <a:t>begining teachers</a:t>
            </a:r>
            <a:r>
              <a:rPr lang="fr-CA" dirty="0" smtClean="0"/>
              <a:t>. Choisir le filtre. Aller chercher l’article et faire le </a:t>
            </a:r>
            <a:r>
              <a:rPr lang="fr-CA" i="1" dirty="0" smtClean="0"/>
              <a:t>coding report </a:t>
            </a:r>
            <a:r>
              <a:rPr lang="fr-CA" dirty="0" smtClean="0"/>
              <a:t>pour voir ce que l’on en dit. </a:t>
            </a:r>
          </a:p>
          <a:p>
            <a:endParaRPr lang="fr-CA" dirty="0"/>
          </a:p>
          <a:p>
            <a:r>
              <a:rPr lang="fr-CA" dirty="0" smtClean="0"/>
              <a:t>Rapport de fréquence = idéal pour le </a:t>
            </a:r>
            <a:r>
              <a:rPr lang="fr-CA" i="1" dirty="0" smtClean="0"/>
              <a:t>general mapping.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343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5- Extraction des résultats dans un tableau croisé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Placer sur l’axe des X, le code </a:t>
            </a:r>
            <a:r>
              <a:rPr lang="fr-CA" i="1" dirty="0" smtClean="0"/>
              <a:t>Interactions.</a:t>
            </a:r>
          </a:p>
          <a:p>
            <a:r>
              <a:rPr lang="fr-CA" dirty="0" smtClean="0"/>
              <a:t>Placer sur l’axe des y, le code </a:t>
            </a:r>
            <a:r>
              <a:rPr lang="fr-CA" i="1" dirty="0" smtClean="0"/>
              <a:t>Participants</a:t>
            </a:r>
          </a:p>
          <a:p>
            <a:endParaRPr lang="fr-CA" i="1" dirty="0"/>
          </a:p>
          <a:p>
            <a:r>
              <a:rPr lang="fr-CA" dirty="0" smtClean="0"/>
              <a:t>Un de nos articles répond aux deux questions posées.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47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Extraction des résultats dans un rapport de questionnement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Générez un rapport de type </a:t>
            </a:r>
            <a:r>
              <a:rPr lang="fr-CA" i="1" dirty="0" smtClean="0"/>
              <a:t>Question</a:t>
            </a:r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Générez un rapport de type </a:t>
            </a:r>
            <a:r>
              <a:rPr lang="fr-CA" i="1" dirty="0" smtClean="0"/>
              <a:t>Answer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824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match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La revue de littérature, pour un article, un mémoire ou une thèse.</a:t>
            </a:r>
          </a:p>
          <a:p>
            <a:pPr marL="0" indent="0">
              <a:buNone/>
            </a:pPr>
            <a:r>
              <a:rPr lang="fr-CA" dirty="0" smtClean="0"/>
              <a:t> </a:t>
            </a:r>
          </a:p>
          <a:p>
            <a:r>
              <a:rPr lang="fr-CA" dirty="0" smtClean="0"/>
              <a:t>Comment trouver nos textes?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Comment regrouper et synthétiser nos résultats?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57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méthode brouillon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18" y="1360816"/>
            <a:ext cx="10103223" cy="5220734"/>
          </a:xfrm>
        </p:spPr>
      </p:pic>
    </p:spTree>
    <p:extLst>
      <p:ext uri="{BB962C8B-B14F-4D97-AF65-F5344CB8AC3E}">
        <p14:creationId xmlns:p14="http://schemas.microsoft.com/office/powerpoint/2010/main" val="31890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5321" y="184820"/>
            <a:ext cx="10515600" cy="1325563"/>
          </a:xfrm>
        </p:spPr>
        <p:txBody>
          <a:bodyPr/>
          <a:lstStyle/>
          <a:p>
            <a:r>
              <a:rPr lang="fr-CA" dirty="0" smtClean="0"/>
              <a:t>La méthode épuisante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781" y="1280231"/>
            <a:ext cx="8511862" cy="5337627"/>
          </a:xfrm>
        </p:spPr>
      </p:pic>
    </p:spTree>
    <p:extLst>
      <p:ext uri="{BB962C8B-B14F-4D97-AF65-F5344CB8AC3E}">
        <p14:creationId xmlns:p14="http://schemas.microsoft.com/office/powerpoint/2010/main" val="10723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Continuité de la présentation du 10 février 2015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Midi-métho du 10 février 2015: s</a:t>
            </a:r>
            <a:r>
              <a:rPr lang="fr-CA" dirty="0" smtClean="0"/>
              <a:t>ur la recension des écrits:</a:t>
            </a:r>
          </a:p>
          <a:p>
            <a:pPr marL="0" indent="0">
              <a:buNone/>
            </a:pPr>
            <a:r>
              <a:rPr lang="fr-CA" sz="2400" dirty="0" smtClean="0">
                <a:hlinkClick r:id="rId2"/>
              </a:rPr>
              <a:t>https://owncloud.crires.ulaval.ca/index.php/s/urZ3GtNfn2EKpfX</a:t>
            </a:r>
            <a:endParaRPr lang="fr-CA" sz="2400" dirty="0" smtClean="0"/>
          </a:p>
          <a:p>
            <a:endParaRPr lang="fr-CA" dirty="0"/>
          </a:p>
          <a:p>
            <a:r>
              <a:rPr lang="fr-CA" dirty="0" smtClean="0"/>
              <a:t>Les étapes de la recension systématique:</a:t>
            </a:r>
          </a:p>
          <a:p>
            <a:pPr marL="0" indent="0">
              <a:buNone/>
            </a:pPr>
            <a:r>
              <a:rPr lang="fr-CA" sz="2400" dirty="0" smtClean="0">
                <a:hlinkClick r:id="rId3"/>
              </a:rPr>
              <a:t>http://eppi.ioe.ac.uk/cms/LinkClick.aspx?fileticket=hQBu8y4uVwI%3D</a:t>
            </a:r>
            <a:endParaRPr lang="fr-CA" sz="2400" dirty="0" smtClean="0"/>
          </a:p>
          <a:p>
            <a:endParaRPr lang="fr-CA" dirty="0"/>
          </a:p>
          <a:p>
            <a:r>
              <a:rPr lang="fr-CA" dirty="0" smtClean="0"/>
              <a:t>Aujourd’hui: Initiation au logiciel EPPI-reviewer 4</a:t>
            </a:r>
          </a:p>
        </p:txBody>
      </p:sp>
    </p:spTree>
    <p:extLst>
      <p:ext uri="{BB962C8B-B14F-4D97-AF65-F5344CB8AC3E}">
        <p14:creationId xmlns:p14="http://schemas.microsoft.com/office/powerpoint/2010/main" val="32278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3492" cy="1325563"/>
          </a:xfrm>
        </p:spPr>
        <p:txBody>
          <a:bodyPr/>
          <a:lstStyle/>
          <a:p>
            <a:r>
              <a:rPr lang="fr-CA" dirty="0" smtClean="0"/>
              <a:t>Au menu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8344"/>
            <a:ext cx="10943492" cy="4618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/>
              <a:t>1- Une recension commune sur la base de données ERIC</a:t>
            </a:r>
          </a:p>
          <a:p>
            <a:pPr marL="0" indent="0">
              <a:buNone/>
            </a:pPr>
            <a:r>
              <a:rPr lang="fr-CA" dirty="0" smtClean="0"/>
              <a:t>2- Exportation de la recension de ERIC, importation dans EPPI-reviewer 4</a:t>
            </a:r>
          </a:p>
          <a:p>
            <a:pPr marL="0" indent="0">
              <a:buNone/>
            </a:pPr>
            <a:r>
              <a:rPr lang="fr-CA" dirty="0" smtClean="0"/>
              <a:t>3- Création de codes</a:t>
            </a:r>
          </a:p>
          <a:p>
            <a:pPr marL="0" indent="0">
              <a:buNone/>
            </a:pPr>
            <a:r>
              <a:rPr lang="fr-CA" dirty="0" smtClean="0"/>
              <a:t>4- Codage des documents</a:t>
            </a:r>
          </a:p>
          <a:p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5- Extraction des résultats:</a:t>
            </a:r>
          </a:p>
          <a:p>
            <a:pPr marL="0" indent="0">
              <a:buNone/>
            </a:pPr>
            <a:r>
              <a:rPr lang="fr-CA" dirty="0" smtClean="0"/>
              <a:t>	5.1 -  dans un rapport de fréquence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5.2 - dans un tableau croisé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dirty="0" smtClean="0"/>
              <a:t>5.3 - dans un rapport de questionnement</a:t>
            </a:r>
          </a:p>
        </p:txBody>
      </p:sp>
    </p:spTree>
    <p:extLst>
      <p:ext uri="{BB962C8B-B14F-4D97-AF65-F5344CB8AC3E}">
        <p14:creationId xmlns:p14="http://schemas.microsoft.com/office/powerpoint/2010/main" val="8855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1- Une recension commune sur la base de données ERIC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Accédez à la base de données ERIC via…</a:t>
            </a:r>
          </a:p>
          <a:p>
            <a:pPr marL="0" indent="0">
              <a:buNone/>
            </a:pPr>
            <a:endParaRPr lang="fr-CA" dirty="0" smtClean="0"/>
          </a:p>
          <a:p>
            <a:pPr>
              <a:buFontTx/>
              <a:buChar char="-"/>
            </a:pPr>
            <a:r>
              <a:rPr lang="fr-CA" dirty="0" smtClean="0"/>
              <a:t>Le site de la bibliothèque : </a:t>
            </a:r>
            <a:r>
              <a:rPr lang="fr-CA" dirty="0" smtClean="0">
                <a:hlinkClick r:id="rId2"/>
              </a:rPr>
              <a:t>https://www.bibl.ulaval.ca/</a:t>
            </a:r>
            <a:endParaRPr lang="fr-CA" dirty="0" smtClean="0"/>
          </a:p>
          <a:p>
            <a:pPr>
              <a:buFontTx/>
              <a:buChar char="-"/>
            </a:pPr>
            <a:r>
              <a:rPr lang="fr-CA" dirty="0" smtClean="0"/>
              <a:t>Section rouge, onglet</a:t>
            </a:r>
            <a:r>
              <a:rPr lang="fr-CA" i="1" dirty="0"/>
              <a:t> </a:t>
            </a:r>
            <a:r>
              <a:rPr lang="fr-CA" i="1" dirty="0" smtClean="0"/>
              <a:t>bases de données</a:t>
            </a:r>
          </a:p>
          <a:p>
            <a:pPr>
              <a:buFontTx/>
              <a:buChar char="-"/>
            </a:pPr>
            <a:r>
              <a:rPr lang="fr-CA" dirty="0" smtClean="0"/>
              <a:t>Choisissez votre discipline : </a:t>
            </a:r>
            <a:r>
              <a:rPr lang="fr-CA" i="1" dirty="0" smtClean="0"/>
              <a:t>Éducation</a:t>
            </a:r>
          </a:p>
          <a:p>
            <a:pPr>
              <a:buFontTx/>
              <a:buChar char="-"/>
            </a:pPr>
            <a:r>
              <a:rPr lang="fr-CA" dirty="0" smtClean="0"/>
              <a:t>Section</a:t>
            </a:r>
            <a:r>
              <a:rPr lang="fr-CA" i="1" dirty="0" smtClean="0"/>
              <a:t> Les incontournables </a:t>
            </a:r>
            <a:r>
              <a:rPr lang="fr-CA" dirty="0" smtClean="0"/>
              <a:t>: choisir ERIC (EBSCO)</a:t>
            </a:r>
          </a:p>
          <a:p>
            <a:pPr>
              <a:buFontTx/>
              <a:buChar char="-"/>
            </a:pPr>
            <a:r>
              <a:rPr lang="fr-CA" dirty="0" smtClean="0"/>
              <a:t>Se connecter via votre IDUL</a:t>
            </a:r>
          </a:p>
          <a:p>
            <a:pPr>
              <a:buFontTx/>
              <a:buChar char="-"/>
            </a:pP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99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1- Une recension commune sur la base de données ERIC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Effectuez la recension: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- </a:t>
            </a:r>
            <a:r>
              <a:rPr lang="fr-CA" dirty="0" smtClean="0"/>
              <a:t>À partir des t</a:t>
            </a:r>
            <a:r>
              <a:rPr lang="fr-CA" dirty="0" smtClean="0"/>
              <a:t>ermes du thesaurus (DE) : </a:t>
            </a:r>
          </a:p>
          <a:p>
            <a:pPr marL="0" indent="0">
              <a:buNone/>
            </a:pPr>
            <a:r>
              <a:rPr lang="fr-CA" dirty="0" smtClean="0"/>
              <a:t>Teacher Education </a:t>
            </a:r>
            <a:r>
              <a:rPr lang="fr-CA" b="1" dirty="0" smtClean="0"/>
              <a:t>AND</a:t>
            </a:r>
            <a:r>
              <a:rPr lang="fr-CA" dirty="0" smtClean="0"/>
              <a:t> Practicum Supervision = 87 résultats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- Ajout de facteurs d’inclusion: </a:t>
            </a:r>
          </a:p>
          <a:p>
            <a:pPr marL="0" indent="0">
              <a:buNone/>
            </a:pPr>
            <a:r>
              <a:rPr lang="fr-CA" dirty="0" smtClean="0"/>
              <a:t>relu par un comité de lecture et années 2000-2015 = 5 résultats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37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1052</Words>
  <Application>Microsoft Office PowerPoint</Application>
  <PresentationFormat>Grand écran</PresentationFormat>
  <Paragraphs>144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Thème Office</vt:lpstr>
      <vt:lpstr>Midi-Métho</vt:lpstr>
      <vt:lpstr>Avant de débuter: Se créer un compte EPPI-Reviewer</vt:lpstr>
      <vt:lpstr>Plan de match</vt:lpstr>
      <vt:lpstr>La méthode brouillon</vt:lpstr>
      <vt:lpstr>La méthode épuisante</vt:lpstr>
      <vt:lpstr>Continuité de la présentation du 10 février 2015</vt:lpstr>
      <vt:lpstr>Au menu</vt:lpstr>
      <vt:lpstr>1- Une recension commune sur la base de données ERIC</vt:lpstr>
      <vt:lpstr>1- Une recension commune sur la base de données ERIC</vt:lpstr>
      <vt:lpstr>2- Exportation de la recension de ERIC et importation dans EPPI-reviewer 4</vt:lpstr>
      <vt:lpstr>2- Exportation de la recension de ERIC et importation dans EPPI-reviewer 4</vt:lpstr>
      <vt:lpstr>3- Création de codes </vt:lpstr>
      <vt:lpstr>3- Création de codes</vt:lpstr>
      <vt:lpstr>3- Création de codes</vt:lpstr>
      <vt:lpstr>4- Codage des documents</vt:lpstr>
      <vt:lpstr>4- Codage des documents</vt:lpstr>
      <vt:lpstr>4- Codage des documents</vt:lpstr>
      <vt:lpstr>4- Codage des documents</vt:lpstr>
      <vt:lpstr>4- Codage des documents</vt:lpstr>
      <vt:lpstr> 5- Extraction des résultats dans un rapport de fréquence. </vt:lpstr>
      <vt:lpstr>5- Extraction des résultats dans un tableau croisé </vt:lpstr>
      <vt:lpstr>Extraction des résultats dans un rapport de questionnement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Midi-Métho</dc:title>
  <dc:creator>Julien Gobeil-Proulx</dc:creator>
  <cp:lastModifiedBy>Julien Gobeil-Proulx</cp:lastModifiedBy>
  <cp:revision>44</cp:revision>
  <dcterms:created xsi:type="dcterms:W3CDTF">2015-11-09T19:31:22Z</dcterms:created>
  <dcterms:modified xsi:type="dcterms:W3CDTF">2015-11-10T02:56:06Z</dcterms:modified>
</cp:coreProperties>
</file>